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6" r:id="rId4"/>
    <p:sldId id="261" r:id="rId5"/>
    <p:sldId id="258" r:id="rId6"/>
    <p:sldId id="257" r:id="rId7"/>
    <p:sldId id="259" r:id="rId8"/>
    <p:sldId id="260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5%D0%B3_%D0%BF%D0%BE_%D0%BF%D0%B5%D1%80%D0%B5%D1%81%D0%B5%D1%87%D1%91%D0%BD%D0%BD%D0%BE%D0%B9_%D0%BC%D0%B5%D1%81%D1%82%D0%BD%D0%BE%D1%81%D1%82%D0%B8" TargetMode="External"/><Relationship Id="rId3" Type="http://schemas.openxmlformats.org/officeDocument/2006/relationships/hyperlink" Target="https://ru.wikipedia.org/wiki/%D0%91%D0%B5%D0%B3%D0%BE%D0%B2%D1%8B%D0%B5_%D0%B2%D0%B8%D0%B4%D1%8B_%D0%BB%D1%91%D0%B3%D0%BA%D0%BE%D0%B9_%D0%B0%D1%82%D0%BB%D0%B5%D1%82%D0%B8%D0%BA%D0%B8" TargetMode="External"/><Relationship Id="rId7" Type="http://schemas.openxmlformats.org/officeDocument/2006/relationships/hyperlink" Target="https://ru.wikipedia.org/wiki/%D0%91%D0%B5%D0%B3_%D0%BF%D0%BE_%D1%88%D0%BE%D1%81%D1%81%D0%B5" TargetMode="External"/><Relationship Id="rId2" Type="http://schemas.openxmlformats.org/officeDocument/2006/relationships/hyperlink" Target="https://ru.wikipedia.org/wiki/%D0%9E%D0%BB%D0%B8%D0%BC%D0%BF%D0%B8%D0%B9%D1%81%D0%BA%D0%B8%D0%B9_%D0%B2%D0%B8%D0%B4_%D1%81%D0%BF%D0%BE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5%D0%B3%D0%BA%D0%BE%D0%B0%D1%82%D0%BB%D0%B5%D1%82%D0%B8%D1%87%D0%B5%D1%81%D0%BA%D0%B8%D0%B5_%D0%BC%D0%BD%D0%BE%D0%B3%D0%BE%D0%B1%D0%BE%D1%80%D1%8C%D1%8F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s://ru.wikipedia.org/wiki/%D0%A2%D0%B5%D1%85%D0%BD%D0%B8%D1%87%D0%B5%D1%81%D0%BA%D0%B8%D0%B5_%D0%B4%D0%B8%D1%81%D1%86%D0%B8%D0%BF%D0%BB%D0%B8%D0%BD%D1%8B_%D0%BB%D1%91%D0%B3%D0%BA%D0%BE%D0%B9_%D0%B0%D1%82%D0%BB%D0%B5%D1%82%D0%B8%D0%BA%D0%B8" TargetMode="External"/><Relationship Id="rId10" Type="http://schemas.openxmlformats.org/officeDocument/2006/relationships/hyperlink" Target="https://ru.wikipedia.org/wiki/1912_%D0%B3%D0%BE%D0%B4" TargetMode="External"/><Relationship Id="rId4" Type="http://schemas.openxmlformats.org/officeDocument/2006/relationships/hyperlink" Target="https://ru.wikipedia.org/wiki/%D0%A1%D0%BF%D0%BE%D1%80%D1%82%D0%B8%D0%B2%D0%BD%D0%B0%D1%8F_%D1%85%D0%BE%D0%B4%D1%8C%D0%B1%D0%B0" TargetMode="External"/><Relationship Id="rId9" Type="http://schemas.openxmlformats.org/officeDocument/2006/relationships/hyperlink" Target="https://ru.wikipedia.org/wiki/%D0%9C%D0%B5%D0%B6%D0%B4%D1%83%D0%BD%D0%B0%D1%80%D0%BE%D0%B4%D0%BD%D0%B0%D1%8F_%D0%B0%D1%81%D1%81%D0%BE%D1%86%D0%B8%D0%B0%D1%86%D0%B8%D1%8F_%D0%BB%D0%B5%D0%B3%D0%BA%D0%BE%D0%B0%D1%82%D0%BB%D0%B5%D1%82%D0%B8%D1%87%D0%B5%D1%81%D0%BA%D0%B8%D1%85_%D1%84%D0%B5%D0%B4%D0%B5%D1%80%D0%B0%D1%86%D0%B8%D0%B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ru.wikipedia.org/wiki/%D0%91%D0%B5%D0%B3_%D0%BD%D0%B0_%D1%81%D1%80%D0%B5%D0%B4%D0%BD%D0%B8%D0%B5_%D0%B4%D0%B8%D1%81%D1%82%D0%B0%D0%BD%D1%86%D0%B8%D0%B8" TargetMode="External"/><Relationship Id="rId7" Type="http://schemas.openxmlformats.org/officeDocument/2006/relationships/hyperlink" Target="https://ru.wikipedia.org/wiki/%D0%AD%D1%81%D1%82%D0%B0%D1%84%D0%B5%D1%82%D0%B0" TargetMode="External"/><Relationship Id="rId2" Type="http://schemas.openxmlformats.org/officeDocument/2006/relationships/hyperlink" Target="https://ru.wikipedia.org/wiki/%D0%A1%D0%BF%D1%80%D0%B8%D0%BD%D1%82_(%D0%BB%D1%91%D0%B3%D0%BA%D0%B0%D1%8F_%D0%B0%D1%82%D0%BB%D0%B5%D1%82%D0%B8%D0%BA%D0%B0)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1%D0%B5%D0%B3_%D1%81_%D0%B1%D0%B0%D1%80%D1%8C%D0%B5%D1%80%D0%B0%D0%BC%D0%B8" TargetMode="External"/><Relationship Id="rId5" Type="http://schemas.openxmlformats.org/officeDocument/2006/relationships/hyperlink" Target="https://ru.wikipedia.org/wiki/%D0%91%D0%B5%D0%B3_%D0%BD%D0%B0_%D0%B4%D0%BB%D0%B8%D0%BD%D0%BD%D1%8B%D0%B5_%D0%B4%D0%B8%D1%81%D1%82%D0%B0%D0%BD%D1%86%D0%B8%D0%B8" TargetMode="External"/><Relationship Id="rId4" Type="http://schemas.openxmlformats.org/officeDocument/2006/relationships/hyperlink" Target="https://ru.wikipedia.org/wiki/%D0%91%D0%B5%D0%B3_%D0%BD%D0%B0_3000_%D0%BC%D0%B5%D1%82%D1%80%D0%BE%D0%B2_%D1%81_%D0%BF%D1%80%D0%B5%D0%BF%D1%8F%D1%82%D1%81%D1%82%D0%B2%D0%B8%D1%8F%D0%BC%D0%B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Техника безопасности на уроках физкультуры по легкой атлетике</a:t>
            </a:r>
            <a:endParaRPr lang="ru-RU" dirty="0"/>
          </a:p>
        </p:txBody>
      </p:sp>
      <p:pic>
        <p:nvPicPr>
          <p:cNvPr id="5" name="Рисунок 4" descr="unname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645024"/>
            <a:ext cx="5760640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-st_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76672"/>
            <a:ext cx="5238750" cy="2943225"/>
          </a:xfrm>
        </p:spPr>
      </p:pic>
      <p:pic>
        <p:nvPicPr>
          <p:cNvPr id="5" name="Рисунок 4" descr="Без назван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01008"/>
            <a:ext cx="3342282" cy="2244452"/>
          </a:xfrm>
          <a:prstGeom prst="rect">
            <a:avLst/>
          </a:prstGeom>
        </p:spPr>
      </p:pic>
      <p:pic>
        <p:nvPicPr>
          <p:cNvPr id="6" name="Рисунок 5" descr="Без названия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573016"/>
            <a:ext cx="3980060" cy="21000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2888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Спортивный инвентарь</a:t>
            </a:r>
            <a:endParaRPr lang="ru-RU" dirty="0"/>
          </a:p>
        </p:txBody>
      </p:sp>
      <p:pic>
        <p:nvPicPr>
          <p:cNvPr id="4" name="Содержимое 3" descr="unname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2111"/>
          <a:stretch>
            <a:fillRect/>
          </a:stretch>
        </p:blipFill>
        <p:spPr>
          <a:xfrm>
            <a:off x="755576" y="1124744"/>
            <a:ext cx="5832648" cy="1872208"/>
          </a:xfrm>
        </p:spPr>
      </p:pic>
      <p:pic>
        <p:nvPicPr>
          <p:cNvPr id="5" name="Рисунок 4" descr="смешные-дети-в-национальностях-пар-различных-держа-знамя-117012688.jpg"/>
          <p:cNvPicPr>
            <a:picLocks noChangeAspect="1"/>
          </p:cNvPicPr>
          <p:nvPr/>
        </p:nvPicPr>
        <p:blipFill>
          <a:blip r:embed="rId3" cstate="print"/>
          <a:srcRect r="4568" b="29144"/>
          <a:stretch>
            <a:fillRect/>
          </a:stretch>
        </p:blipFill>
        <p:spPr>
          <a:xfrm>
            <a:off x="4788024" y="3140968"/>
            <a:ext cx="3781400" cy="2690992"/>
          </a:xfrm>
          <a:prstGeom prst="rect">
            <a:avLst/>
          </a:prstGeom>
        </p:spPr>
      </p:pic>
      <p:pic>
        <p:nvPicPr>
          <p:cNvPr id="6" name="Рисунок 5" descr="unnamed (2).jpg"/>
          <p:cNvPicPr>
            <a:picLocks noChangeAspect="1"/>
          </p:cNvPicPr>
          <p:nvPr/>
        </p:nvPicPr>
        <p:blipFill>
          <a:blip r:embed="rId4" cstate="print"/>
          <a:srcRect r="13776"/>
          <a:stretch>
            <a:fillRect/>
          </a:stretch>
        </p:blipFill>
        <p:spPr>
          <a:xfrm>
            <a:off x="755576" y="3465881"/>
            <a:ext cx="3240360" cy="24975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Метание</a:t>
            </a:r>
            <a:endParaRPr lang="ru-RU" dirty="0"/>
          </a:p>
        </p:txBody>
      </p:sp>
      <p:pic>
        <p:nvPicPr>
          <p:cNvPr id="4" name="Содержимое 3" descr="makar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3769546" cy="2808312"/>
          </a:xfrm>
        </p:spPr>
      </p:pic>
      <p:pic>
        <p:nvPicPr>
          <p:cNvPr id="5" name="Рисунок 4" descr="throwing.jpg"/>
          <p:cNvPicPr>
            <a:picLocks noChangeAspect="1"/>
          </p:cNvPicPr>
          <p:nvPr/>
        </p:nvPicPr>
        <p:blipFill>
          <a:blip r:embed="rId3" cstate="print"/>
          <a:srcRect l="27320" r="1806" b="10941"/>
          <a:stretch>
            <a:fillRect/>
          </a:stretch>
        </p:blipFill>
        <p:spPr>
          <a:xfrm>
            <a:off x="4644008" y="2204864"/>
            <a:ext cx="3744416" cy="35288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5832648" cy="1051560"/>
          </a:xfrm>
        </p:spPr>
        <p:txBody>
          <a:bodyPr/>
          <a:lstStyle/>
          <a:p>
            <a:r>
              <a:rPr lang="ru-RU" dirty="0" smtClean="0"/>
              <a:t>Метание, толкание</a:t>
            </a:r>
            <a:endParaRPr lang="ru-RU" dirty="0"/>
          </a:p>
        </p:txBody>
      </p:sp>
      <p:pic>
        <p:nvPicPr>
          <p:cNvPr id="6" name="Содержимое 5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4246932" cy="2952328"/>
          </a:xfrm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92696"/>
            <a:ext cx="3730294" cy="2450951"/>
          </a:xfrm>
          <a:prstGeom prst="rect">
            <a:avLst/>
          </a:prstGeom>
        </p:spPr>
      </p:pic>
      <p:pic>
        <p:nvPicPr>
          <p:cNvPr id="8" name="Рисунок 7" descr="5c0abc3c716ca79723b903c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284984"/>
            <a:ext cx="2808312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021288"/>
            <a:ext cx="6779096" cy="461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Эстафетный бег</a:t>
            </a:r>
            <a:endParaRPr lang="ru-RU" dirty="0"/>
          </a:p>
        </p:txBody>
      </p:sp>
      <p:pic>
        <p:nvPicPr>
          <p:cNvPr id="4" name="Содержимое 3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7"/>
            <a:ext cx="3384376" cy="1728192"/>
          </a:xfrm>
        </p:spPr>
      </p:pic>
      <p:pic>
        <p:nvPicPr>
          <p:cNvPr id="5" name="Рисунок 4" descr="Эстафет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0"/>
            <a:ext cx="6007339" cy="1628800"/>
          </a:xfrm>
          <a:prstGeom prst="rect">
            <a:avLst/>
          </a:prstGeom>
        </p:spPr>
      </p:pic>
      <p:pic>
        <p:nvPicPr>
          <p:cNvPr id="6" name="Рисунок 5" descr="Эстафет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1" y="1700808"/>
            <a:ext cx="3672408" cy="2016224"/>
          </a:xfrm>
          <a:prstGeom prst="rect">
            <a:avLst/>
          </a:prstGeom>
        </p:spPr>
      </p:pic>
      <p:pic>
        <p:nvPicPr>
          <p:cNvPr id="7" name="Рисунок 6" descr="hqdefault.jpg"/>
          <p:cNvPicPr>
            <a:picLocks noChangeAspect="1"/>
          </p:cNvPicPr>
          <p:nvPr/>
        </p:nvPicPr>
        <p:blipFill>
          <a:blip r:embed="rId5" cstate="print"/>
          <a:srcRect t="14300" r="6560" b="24800"/>
          <a:stretch>
            <a:fillRect/>
          </a:stretch>
        </p:blipFill>
        <p:spPr>
          <a:xfrm>
            <a:off x="2195736" y="3861048"/>
            <a:ext cx="460851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7560840" cy="42484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b="1" dirty="0" smtClean="0"/>
              <a:t>Лёгкая </a:t>
            </a:r>
            <a:r>
              <a:rPr lang="ru-RU" sz="3400" b="1" dirty="0" err="1" smtClean="0"/>
              <a:t>атле́тика</a:t>
            </a:r>
            <a:r>
              <a:rPr lang="ru-RU" sz="3400" dirty="0" smtClean="0"/>
              <a:t> — </a:t>
            </a:r>
            <a:r>
              <a:rPr lang="ru-RU" sz="3400" dirty="0" smtClean="0">
                <a:hlinkClick r:id="rId2" tooltip="Олимпийский вид спорта"/>
              </a:rPr>
              <a:t>олимпийский вид спорта</a:t>
            </a:r>
            <a:r>
              <a:rPr lang="ru-RU" sz="3400" dirty="0" smtClean="0"/>
              <a:t>, включающий бег, ходьбу, прыжки и метания. Объединяет следующие дисциплины: </a:t>
            </a:r>
            <a:r>
              <a:rPr lang="ru-RU" sz="3400" dirty="0" smtClean="0">
                <a:hlinkClick r:id="rId3" tooltip="Беговые виды лёгкой атлетики"/>
              </a:rPr>
              <a:t>беговые виды</a:t>
            </a:r>
            <a:r>
              <a:rPr lang="ru-RU" sz="3400" dirty="0" smtClean="0"/>
              <a:t>, </a:t>
            </a:r>
            <a:r>
              <a:rPr lang="ru-RU" sz="3400" dirty="0" smtClean="0">
                <a:hlinkClick r:id="rId4" tooltip="Спортивная ходьба"/>
              </a:rPr>
              <a:t>спортивную ходьбу</a:t>
            </a:r>
            <a:r>
              <a:rPr lang="ru-RU" sz="3400" dirty="0" smtClean="0"/>
              <a:t>, </a:t>
            </a:r>
            <a:r>
              <a:rPr lang="ru-RU" sz="3400" dirty="0" smtClean="0">
                <a:hlinkClick r:id="rId5" tooltip="Технические дисциплины лёгкой атлетики"/>
              </a:rPr>
              <a:t>технические виды (прыжки и метания)</a:t>
            </a:r>
            <a:r>
              <a:rPr lang="ru-RU" sz="3400" dirty="0" smtClean="0"/>
              <a:t>, </a:t>
            </a:r>
            <a:r>
              <a:rPr lang="ru-RU" sz="3400" dirty="0" smtClean="0">
                <a:hlinkClick r:id="rId6" tooltip="Легкоатлетические многоборья"/>
              </a:rPr>
              <a:t>многоборья</a:t>
            </a:r>
            <a:r>
              <a:rPr lang="ru-RU" sz="3400" dirty="0" smtClean="0"/>
              <a:t>, </a:t>
            </a:r>
            <a:r>
              <a:rPr lang="ru-RU" sz="3400" dirty="0" smtClean="0">
                <a:hlinkClick r:id="rId7" tooltip="Бег по шоссе"/>
              </a:rPr>
              <a:t>пробеги</a:t>
            </a:r>
            <a:r>
              <a:rPr lang="ru-RU" sz="3400" dirty="0" smtClean="0"/>
              <a:t> (бег по шоссе) и </a:t>
            </a:r>
            <a:r>
              <a:rPr lang="ru-RU" sz="3400" dirty="0" smtClean="0">
                <a:hlinkClick r:id="rId8" tooltip="Бег по пересечённой местности"/>
              </a:rPr>
              <a:t>кроссы</a:t>
            </a:r>
            <a:r>
              <a:rPr lang="ru-RU" sz="3400" dirty="0" smtClean="0"/>
              <a:t> (бег по пересечённой местности). </a:t>
            </a:r>
          </a:p>
          <a:p>
            <a:pPr algn="just"/>
            <a:r>
              <a:rPr lang="ru-RU" sz="3400" dirty="0" smtClean="0"/>
              <a:t>Руководящий орган — </a:t>
            </a:r>
            <a:r>
              <a:rPr lang="ru-RU" sz="3400" dirty="0" smtClean="0">
                <a:hlinkClick r:id="rId9" tooltip="Международная ассоциация легкоатлетических федераций"/>
              </a:rPr>
              <a:t>Международная ассоциация легкоатлетических федераций</a:t>
            </a:r>
            <a:r>
              <a:rPr lang="ru-RU" sz="3400" dirty="0" smtClean="0"/>
              <a:t> (ИААФ), создана в </a:t>
            </a:r>
            <a:r>
              <a:rPr lang="ru-RU" sz="3400" dirty="0" smtClean="0">
                <a:hlinkClick r:id="rId10" tooltip="1912 год"/>
              </a:rPr>
              <a:t>1912 </a:t>
            </a:r>
            <a:r>
              <a:rPr lang="ru-RU" sz="3400" dirty="0" smtClean="0">
                <a:hlinkClick r:id="rId10" tooltip="1912 год"/>
              </a:rPr>
              <a:t>году</a:t>
            </a:r>
            <a:r>
              <a:rPr lang="ru-RU" sz="3400" dirty="0" smtClean="0"/>
              <a:t>.</a:t>
            </a:r>
            <a:endParaRPr lang="ru-RU" sz="3400" dirty="0" smtClean="0"/>
          </a:p>
          <a:p>
            <a:endParaRPr lang="ru-RU" dirty="0"/>
          </a:p>
        </p:txBody>
      </p:sp>
      <p:pic>
        <p:nvPicPr>
          <p:cNvPr id="5" name="Рисунок 4" descr="kisspng-sports-school-cartoon-animation-bunting-banner-5ad8694eac45f8.6187903515241321747056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0999"/>
          <a:stretch>
            <a:fillRect/>
          </a:stretch>
        </p:blipFill>
        <p:spPr>
          <a:xfrm>
            <a:off x="5148064" y="3861048"/>
            <a:ext cx="3489619" cy="2691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332656"/>
            <a:ext cx="2971800" cy="914400"/>
          </a:xfrm>
        </p:spPr>
        <p:txBody>
          <a:bodyPr/>
          <a:lstStyle/>
          <a:p>
            <a:r>
              <a:rPr lang="ru-RU" dirty="0" smtClean="0"/>
              <a:t>Беговые виды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96136" y="1412776"/>
            <a:ext cx="2971800" cy="4206112"/>
          </a:xfrm>
        </p:spPr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/>
              <a:t>объединяют следующие стадионные дисциплины: </a:t>
            </a:r>
            <a:r>
              <a:rPr lang="ru-RU" dirty="0" smtClean="0">
                <a:hlinkClick r:id="rId2" tooltip="Спринт (лёгкая атлетика)"/>
              </a:rPr>
              <a:t>спринт</a:t>
            </a:r>
            <a:r>
              <a:rPr lang="ru-RU" dirty="0" smtClean="0"/>
              <a:t> (30 м, 50 м, 60 м, 100 м, 200 м и 400 м), </a:t>
            </a:r>
            <a:r>
              <a:rPr lang="ru-RU" dirty="0" smtClean="0">
                <a:hlinkClick r:id="rId3" tooltip="Бег на средние дистанции"/>
              </a:rPr>
              <a:t>бег на средние дистанции</a:t>
            </a:r>
            <a:r>
              <a:rPr lang="ru-RU" dirty="0" smtClean="0"/>
              <a:t> (от 800 до 3000 м, в том числе </a:t>
            </a:r>
            <a:r>
              <a:rPr lang="ru-RU" dirty="0" smtClean="0">
                <a:hlinkClick r:id="rId4" tooltip="Бег на 3000 метров с препятствиями"/>
              </a:rPr>
              <a:t>бег на 3000 м с препятствиями</a:t>
            </a:r>
            <a:r>
              <a:rPr lang="ru-RU" dirty="0" smtClean="0"/>
              <a:t>), </a:t>
            </a:r>
            <a:r>
              <a:rPr lang="ru-RU" dirty="0" smtClean="0">
                <a:hlinkClick r:id="rId5" tooltip="Бег на длинные дистанции"/>
              </a:rPr>
              <a:t>бег на длинные дистанции</a:t>
            </a:r>
            <a:r>
              <a:rPr lang="ru-RU" dirty="0" smtClean="0"/>
              <a:t> (классические дистанции 5000 м и 10 000 м), </a:t>
            </a:r>
            <a:r>
              <a:rPr lang="ru-RU" u="sng" dirty="0" smtClean="0">
                <a:hlinkClick r:id="rId6"/>
              </a:rPr>
              <a:t>барьерный бег</a:t>
            </a:r>
            <a:r>
              <a:rPr lang="ru-RU" dirty="0" smtClean="0"/>
              <a:t> (110 м, 400 м) и </a:t>
            </a:r>
            <a:r>
              <a:rPr lang="ru-RU" dirty="0" smtClean="0">
                <a:hlinkClick r:id="rId7" tooltip="Эстафета"/>
              </a:rPr>
              <a:t>эстафета</a:t>
            </a:r>
            <a:r>
              <a:rPr lang="ru-RU" dirty="0" smtClean="0"/>
              <a:t> (4×100 м, 4×200 м, 4×400 м, 4×800 м, 4×1500 м). Все они проходят на дорожках стадиона</a:t>
            </a:r>
            <a:endParaRPr lang="ru-RU" dirty="0"/>
          </a:p>
        </p:txBody>
      </p:sp>
      <p:pic>
        <p:nvPicPr>
          <p:cNvPr id="9" name="Содержимое 8" descr="unnamed (3).jpg"/>
          <p:cNvPicPr>
            <a:picLocks noGrp="1" noChangeAspect="1"/>
          </p:cNvPicPr>
          <p:nvPr>
            <p:ph sz="half" idx="1"/>
          </p:nvPr>
        </p:nvPicPr>
        <p:blipFill>
          <a:blip r:embed="rId8" cstate="print"/>
          <a:stretch>
            <a:fillRect/>
          </a:stretch>
        </p:blipFill>
        <p:spPr>
          <a:xfrm>
            <a:off x="611560" y="1556792"/>
            <a:ext cx="5040560" cy="308418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4ab34a0-4965-4789-9300-955a367d1ad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14943" cy="40324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7033386" cy="527503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6" y="476673"/>
            <a:ext cx="4736525" cy="2664295"/>
          </a:xfrm>
        </p:spPr>
      </p:pic>
      <p:pic>
        <p:nvPicPr>
          <p:cNvPr id="5" name="Рисунок 4" descr="sddefault.jpg"/>
          <p:cNvPicPr>
            <a:picLocks noChangeAspect="1"/>
          </p:cNvPicPr>
          <p:nvPr/>
        </p:nvPicPr>
        <p:blipFill>
          <a:blip r:embed="rId3" cstate="print"/>
          <a:srcRect l="6294" t="2751" r="8657" b="4326"/>
          <a:stretch>
            <a:fillRect/>
          </a:stretch>
        </p:blipFill>
        <p:spPr>
          <a:xfrm>
            <a:off x="4644008" y="3284984"/>
            <a:ext cx="4042211" cy="3312368"/>
          </a:xfrm>
          <a:prstGeom prst="rect">
            <a:avLst/>
          </a:prstGeom>
        </p:spPr>
      </p:pic>
      <p:pic>
        <p:nvPicPr>
          <p:cNvPr id="6" name="Рисунок 5" descr="1125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3693021" cy="2304256"/>
          </a:xfrm>
          <a:prstGeom prst="rect">
            <a:avLst/>
          </a:prstGeom>
        </p:spPr>
      </p:pic>
      <p:pic>
        <p:nvPicPr>
          <p:cNvPr id="7" name="Рисунок 6" descr="nanesenie-sportivnogo-pokrytiya.jpg"/>
          <p:cNvPicPr>
            <a:picLocks noChangeAspect="1"/>
          </p:cNvPicPr>
          <p:nvPr/>
        </p:nvPicPr>
        <p:blipFill>
          <a:blip r:embed="rId5" cstate="print"/>
          <a:srcRect t="12298" r="19222" b="25387"/>
          <a:stretch>
            <a:fillRect/>
          </a:stretch>
        </p:blipFill>
        <p:spPr>
          <a:xfrm>
            <a:off x="5580112" y="620687"/>
            <a:ext cx="3155017" cy="22417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inka-1.-legkaja-atlet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5120569" cy="2880320"/>
          </a:xfrm>
        </p:spPr>
      </p:pic>
      <p:pic>
        <p:nvPicPr>
          <p:cNvPr id="5" name="Рисунок 4" descr="f7544a832447d1f5d96a93adbc3e4fb1.jpg"/>
          <p:cNvPicPr>
            <a:picLocks noChangeAspect="1"/>
          </p:cNvPicPr>
          <p:nvPr/>
        </p:nvPicPr>
        <p:blipFill>
          <a:blip r:embed="rId3" cstate="print"/>
          <a:srcRect r="22730"/>
          <a:stretch>
            <a:fillRect/>
          </a:stretch>
        </p:blipFill>
        <p:spPr>
          <a:xfrm>
            <a:off x="4716016" y="3501008"/>
            <a:ext cx="3792422" cy="2760771"/>
          </a:xfrm>
          <a:prstGeom prst="rect">
            <a:avLst/>
          </a:prstGeom>
        </p:spPr>
      </p:pic>
      <p:pic>
        <p:nvPicPr>
          <p:cNvPr id="6" name="Рисунок 5" descr="5051846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573016"/>
            <a:ext cx="3672408" cy="2754182"/>
          </a:xfrm>
          <a:prstGeom prst="rect">
            <a:avLst/>
          </a:prstGeom>
        </p:spPr>
      </p:pic>
      <p:sp>
        <p:nvSpPr>
          <p:cNvPr id="8" name="Стрелка углом вверх 7"/>
          <p:cNvSpPr/>
          <p:nvPr/>
        </p:nvSpPr>
        <p:spPr>
          <a:xfrm rot="20029342">
            <a:off x="2673521" y="4227134"/>
            <a:ext cx="850392" cy="73152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95422.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764704"/>
            <a:ext cx="2676525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183880" cy="1051560"/>
          </a:xfrm>
        </p:spPr>
        <p:txBody>
          <a:bodyPr/>
          <a:lstStyle/>
          <a:p>
            <a:r>
              <a:rPr lang="ru-RU" dirty="0" smtClean="0"/>
              <a:t>Прыжки</a:t>
            </a:r>
            <a:endParaRPr lang="ru-RU" dirty="0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3255219" cy="2304256"/>
          </a:xfrm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140968"/>
            <a:ext cx="4663418" cy="2376264"/>
          </a:xfrm>
          <a:prstGeom prst="rect">
            <a:avLst/>
          </a:prstGeom>
        </p:spPr>
      </p:pic>
      <p:pic>
        <p:nvPicPr>
          <p:cNvPr id="6" name="Рисунок 5" descr="d081c6a75532e7e98a3a8e64891f606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620688"/>
            <a:ext cx="3269191" cy="22136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хника метания гранаты в легкой атлети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3"/>
            <a:ext cx="5904656" cy="3129468"/>
          </a:xfrm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6732240" y="980728"/>
            <a:ext cx="1834504" cy="219454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789040"/>
            <a:ext cx="3816424" cy="2603809"/>
          </a:xfrm>
          <a:prstGeom prst="rect">
            <a:avLst/>
          </a:prstGeom>
        </p:spPr>
      </p:pic>
      <p:pic>
        <p:nvPicPr>
          <p:cNvPr id="7" name="Рисунок 6" descr="polotence_mahr_zeleno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356992"/>
            <a:ext cx="1415727" cy="297504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194</TotalTime>
  <Words>21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Техника безопасности на уроках физкультуры по легкой атлетике</vt:lpstr>
      <vt:lpstr>Слайд 2</vt:lpstr>
      <vt:lpstr>Беговые виды</vt:lpstr>
      <vt:lpstr>Слайд 4</vt:lpstr>
      <vt:lpstr>Слайд 5</vt:lpstr>
      <vt:lpstr>Слайд 6</vt:lpstr>
      <vt:lpstr>Слайд 7</vt:lpstr>
      <vt:lpstr>Прыжки</vt:lpstr>
      <vt:lpstr>Слайд 9</vt:lpstr>
      <vt:lpstr>Слайд 10</vt:lpstr>
      <vt:lpstr>Спортивный инвентарь</vt:lpstr>
      <vt:lpstr>Метание</vt:lpstr>
      <vt:lpstr>Метание, толкание</vt:lpstr>
      <vt:lpstr>Эстафетный бег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на уроках физкультуры по легкой атлетике</dc:title>
  <dc:creator>Учитель</dc:creator>
  <cp:lastModifiedBy>Учитель</cp:lastModifiedBy>
  <cp:revision>12</cp:revision>
  <dcterms:created xsi:type="dcterms:W3CDTF">2020-08-28T05:00:09Z</dcterms:created>
  <dcterms:modified xsi:type="dcterms:W3CDTF">2020-09-02T06:03:32Z</dcterms:modified>
</cp:coreProperties>
</file>